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2" r:id="rId6"/>
    <p:sldId id="265" r:id="rId7"/>
    <p:sldId id="267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02D8E34-CDB9-4B5A-A7C5-D4F2CB7FFA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643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44083 w 64000"/>
                <a:gd name="T1" fmla="*/ 2368 h 64000"/>
                <a:gd name="T2" fmla="*/ 64000 w 64000"/>
                <a:gd name="T3" fmla="*/ 32000 h 64000"/>
                <a:gd name="T4" fmla="*/ 44083 w 64000"/>
                <a:gd name="T5" fmla="*/ 61631 h 64000"/>
                <a:gd name="T6" fmla="*/ 44083 w 64000"/>
                <a:gd name="T7" fmla="*/ 61631 h 64000"/>
                <a:gd name="T8" fmla="*/ 44082 w 64000"/>
                <a:gd name="T9" fmla="*/ 61631 h 64000"/>
                <a:gd name="T10" fmla="*/ 44083 w 64000"/>
                <a:gd name="T11" fmla="*/ 61632 h 64000"/>
                <a:gd name="T12" fmla="*/ 44083 w 64000"/>
                <a:gd name="T13" fmla="*/ 2368 h 64000"/>
                <a:gd name="T14" fmla="*/ 44082 w 64000"/>
                <a:gd name="T15" fmla="*/ 2368 h 64000"/>
                <a:gd name="T16" fmla="*/ 44083 w 64000"/>
                <a:gd name="T17" fmla="*/ 236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50994 w 64000"/>
                <a:gd name="T1" fmla="*/ 6246 h 64000"/>
                <a:gd name="T2" fmla="*/ 64000 w 64000"/>
                <a:gd name="T3" fmla="*/ 32000 h 64000"/>
                <a:gd name="T4" fmla="*/ 50994 w 64000"/>
                <a:gd name="T5" fmla="*/ 57753 h 64000"/>
                <a:gd name="T6" fmla="*/ 50994 w 64000"/>
                <a:gd name="T7" fmla="*/ 57753 h 64000"/>
                <a:gd name="T8" fmla="*/ 50993 w 64000"/>
                <a:gd name="T9" fmla="*/ 57753 h 64000"/>
                <a:gd name="T10" fmla="*/ 50994 w 64000"/>
                <a:gd name="T11" fmla="*/ 57754 h 64000"/>
                <a:gd name="T12" fmla="*/ 50994 w 64000"/>
                <a:gd name="T13" fmla="*/ 6246 h 64000"/>
                <a:gd name="T14" fmla="*/ 50993 w 64000"/>
                <a:gd name="T15" fmla="*/ 6246 h 64000"/>
                <a:gd name="T16" fmla="*/ 50994 w 64000"/>
                <a:gd name="T17" fmla="*/ 62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04A4C9-1D5B-4A39-AF21-93839B57CD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4959548"/>
      </p:ext>
    </p:extLst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647BE-83D8-4F6D-9E7D-4664E2FFB7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6624675"/>
      </p:ext>
    </p:extLst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0333E-509B-4D9C-8C42-42FDAE28C1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673171"/>
      </p:ext>
    </p:extLst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A6581-F906-43C0-877B-93D4EC7983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7058761"/>
      </p:ext>
    </p:extLst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225B6-777A-4CF0-9CF3-479937451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68583"/>
      </p:ext>
    </p:extLst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300D0-B178-4D82-97C7-3409C18C1D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890010"/>
      </p:ext>
    </p:extLst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5D6A9-AD2B-430A-8D84-AB2E0E908A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324480"/>
      </p:ext>
    </p:extLst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FB470-EE95-4639-99E8-F323763AC2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214137"/>
      </p:ext>
    </p:extLst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B3E07-F890-46D1-8965-5BB0F02EE7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838639"/>
      </p:ext>
    </p:extLst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46A30-88BC-41A5-AF94-D72620C67A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515413"/>
      </p:ext>
    </p:extLst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A5DE4-95CB-4ABC-A6E2-6E5F547FB8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8607767"/>
      </p:ext>
    </p:extLst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50296 w 64000"/>
                <a:gd name="T1" fmla="*/ 5746 h 64000"/>
                <a:gd name="T2" fmla="*/ 64000 w 64000"/>
                <a:gd name="T3" fmla="*/ 32000 h 64000"/>
                <a:gd name="T4" fmla="*/ 50296 w 64000"/>
                <a:gd name="T5" fmla="*/ 58253 h 64000"/>
                <a:gd name="T6" fmla="*/ 50296 w 64000"/>
                <a:gd name="T7" fmla="*/ 58253 h 64000"/>
                <a:gd name="T8" fmla="*/ 50295 w 64000"/>
                <a:gd name="T9" fmla="*/ 58253 h 64000"/>
                <a:gd name="T10" fmla="*/ 50296 w 64000"/>
                <a:gd name="T11" fmla="*/ 58254 h 64000"/>
                <a:gd name="T12" fmla="*/ 50296 w 64000"/>
                <a:gd name="T13" fmla="*/ 5746 h 64000"/>
                <a:gd name="T14" fmla="*/ 50295 w 64000"/>
                <a:gd name="T15" fmla="*/ 5746 h 64000"/>
                <a:gd name="T16" fmla="*/ 50296 w 64000"/>
                <a:gd name="T17" fmla="*/ 5746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50077 w 64000"/>
                <a:gd name="T1" fmla="*/ 5595 h 64000"/>
                <a:gd name="T2" fmla="*/ 64000 w 64000"/>
                <a:gd name="T3" fmla="*/ 32000 h 64000"/>
                <a:gd name="T4" fmla="*/ 50077 w 64000"/>
                <a:gd name="T5" fmla="*/ 58404 h 64000"/>
                <a:gd name="T6" fmla="*/ 50077 w 64000"/>
                <a:gd name="T7" fmla="*/ 58404 h 64000"/>
                <a:gd name="T8" fmla="*/ 50076 w 64000"/>
                <a:gd name="T9" fmla="*/ 58404 h 64000"/>
                <a:gd name="T10" fmla="*/ 50077 w 64000"/>
                <a:gd name="T11" fmla="*/ 58405 h 64000"/>
                <a:gd name="T12" fmla="*/ 50077 w 64000"/>
                <a:gd name="T13" fmla="*/ 5595 h 64000"/>
                <a:gd name="T14" fmla="*/ 50076 w 64000"/>
                <a:gd name="T15" fmla="*/ 5595 h 64000"/>
                <a:gd name="T16" fmla="*/ 50077 w 64000"/>
                <a:gd name="T17" fmla="*/ 559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1FF4765-37F9-48C4-9608-5488D84221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ransition>
    <p:push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Flexible Spending Arrangement (FSA)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an FSA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lvl="1" eaLnBrk="1" hangingPunct="1"/>
            <a:r>
              <a:rPr lang="en-US" altLang="en-US" smtClean="0"/>
              <a:t>Employer-sponsored benefit</a:t>
            </a:r>
          </a:p>
          <a:p>
            <a:pPr lvl="1" eaLnBrk="1" hangingPunct="1"/>
            <a:r>
              <a:rPr lang="en-US" altLang="en-US" smtClean="0"/>
              <a:t>Allows employees to reimburse medical expenses</a:t>
            </a:r>
          </a:p>
          <a:p>
            <a:pPr lvl="1" eaLnBrk="1" hangingPunct="1"/>
            <a:r>
              <a:rPr lang="en-US" altLang="en-US" smtClean="0"/>
              <a:t>Withheld from pay check pre-tax</a:t>
            </a:r>
          </a:p>
          <a:p>
            <a:pPr lvl="2" eaLnBrk="1" hangingPunct="1"/>
            <a:r>
              <a:rPr lang="en-US" altLang="en-US" smtClean="0"/>
              <a:t>Federal</a:t>
            </a:r>
          </a:p>
          <a:p>
            <a:pPr lvl="2" eaLnBrk="1" hangingPunct="1"/>
            <a:r>
              <a:rPr lang="en-US" altLang="en-US" smtClean="0"/>
              <a:t>State</a:t>
            </a:r>
          </a:p>
          <a:p>
            <a:pPr lvl="2" eaLnBrk="1" hangingPunct="1"/>
            <a:r>
              <a:rPr lang="en-US" altLang="en-US" smtClean="0"/>
              <a:t>SSN/Medicare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does the plan work?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	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Once a year employees elect an annual amount to be deducted from salary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New employees may opt on a quarterly basis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ISI withholds from pay check each month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Employee submits expenses for reimbursement to plan administrator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Use it or lose it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 rev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100" smtClean="0"/>
              <a:t>Employee voluntarily elects this option.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/>
              <a:t>Each employee determines what amount they want available in their FSA account annually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/>
              <a:t>The amount is spread out over the plan year (12 months) in an even amount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Initial enrollment period will be less than 12 months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smtClean="0"/>
              <a:t>New employees the period will be adjusted by the # months left in the plan year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/>
              <a:t>Employee cannot make monthly changes to the amount withheld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/>
              <a:t>Employee registers with the plan administrator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900" smtClean="0"/>
              <a:t>Employee must fill out salary reduction agreement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Qualified expenses</a:t>
            </a:r>
          </a:p>
          <a:p>
            <a:pPr lvl="1" eaLnBrk="1" hangingPunct="1"/>
            <a:r>
              <a:rPr lang="en-US" altLang="en-US" smtClean="0"/>
              <a:t>Medical &amp; dental expenses for employees and their families </a:t>
            </a:r>
          </a:p>
          <a:p>
            <a:pPr lvl="1" eaLnBrk="1" hangingPunct="1"/>
            <a:r>
              <a:rPr lang="en-US" altLang="en-US" smtClean="0"/>
              <a:t>Health insurance non-employer premiums paid after taxes</a:t>
            </a:r>
          </a:p>
          <a:p>
            <a:pPr lvl="1" eaLnBrk="1" hangingPunct="1"/>
            <a:r>
              <a:rPr lang="en-US" altLang="en-US" smtClean="0"/>
              <a:t>Dependant day care expenses</a:t>
            </a:r>
          </a:p>
          <a:p>
            <a:pPr lvl="1" eaLnBrk="1" hangingPunct="1"/>
            <a:r>
              <a:rPr lang="en-US" altLang="en-US" smtClean="0"/>
              <a:t>Term life and cancer non-employer premiums paid after taxes</a:t>
            </a:r>
          </a:p>
          <a:p>
            <a:pPr lvl="1" eaLnBrk="1" hangingPunct="1"/>
            <a:r>
              <a:rPr lang="en-US" altLang="en-US" smtClean="0"/>
              <a:t>Excludes disability</a:t>
            </a:r>
          </a:p>
          <a:p>
            <a:pPr lvl="1" eaLnBrk="1" hangingPunct="1"/>
            <a:r>
              <a:rPr lang="en-US" altLang="en-US" smtClean="0"/>
              <a:t>Transportation expenses for qualified commuter fees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 it or lose it</a:t>
            </a:r>
          </a:p>
          <a:p>
            <a:pPr lvl="1" eaLnBrk="1" hangingPunct="1"/>
            <a:r>
              <a:rPr lang="en-US" altLang="en-US" smtClean="0"/>
              <a:t>The annual amount withheld from payroll must be used with the current year </a:t>
            </a:r>
          </a:p>
          <a:p>
            <a:pPr lvl="1" eaLnBrk="1" hangingPunct="1"/>
            <a:r>
              <a:rPr lang="en-US" altLang="en-US" smtClean="0"/>
              <a:t>Any amount remaining in the employees account is returned to ISI</a:t>
            </a:r>
          </a:p>
          <a:p>
            <a:pPr lvl="1" eaLnBrk="1" hangingPunct="1"/>
            <a:r>
              <a:rPr lang="en-US" altLang="en-US" smtClean="0"/>
              <a:t>ISI chooses how that money is to be used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Benefit to employee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Lessens amount of pay subject to taxes.</a:t>
            </a:r>
          </a:p>
          <a:p>
            <a:pPr eaLnBrk="1" hangingPunct="1"/>
            <a:r>
              <a:rPr lang="en-US" altLang="en-US" smtClean="0"/>
              <a:t>Savings method for expected expenses.</a:t>
            </a:r>
          </a:p>
          <a:p>
            <a:pPr eaLnBrk="1" hangingPunct="1"/>
            <a:r>
              <a:rPr lang="en-US" altLang="en-US" smtClean="0"/>
              <a:t>Full election amount of medical expense available upon start of new plan year.</a:t>
            </a:r>
          </a:p>
        </p:txBody>
      </p:sp>
    </p:spTree>
  </p:cSld>
  <p:clrMapOvr>
    <a:masterClrMapping/>
  </p:clrMapOvr>
  <p:transition>
    <p:push dir="r"/>
  </p:transition>
</p:sld>
</file>

<file path=ppt/theme/theme1.xml><?xml version="1.0" encoding="utf-8"?>
<a:theme xmlns:a="http://schemas.openxmlformats.org/drawingml/2006/main" name="Eclips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120</TotalTime>
  <Words>223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Verdana</vt:lpstr>
      <vt:lpstr>Arial</vt:lpstr>
      <vt:lpstr>Georgia</vt:lpstr>
      <vt:lpstr>Wingdings</vt:lpstr>
      <vt:lpstr>Calibri</vt:lpstr>
      <vt:lpstr>Eclipse</vt:lpstr>
      <vt:lpstr>Flexible Spending Arrangement (FSA)</vt:lpstr>
      <vt:lpstr>What is an FSA</vt:lpstr>
      <vt:lpstr>How does the plan work?</vt:lpstr>
      <vt:lpstr>PowerPoint Presentation</vt:lpstr>
      <vt:lpstr>PowerPoint Presentation</vt:lpstr>
      <vt:lpstr>PowerPoint Presentation</vt:lpstr>
      <vt:lpstr>Benefit to employee</vt:lpstr>
    </vt:vector>
  </TitlesOfParts>
  <Company>International Students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Flexible Spending Arrangement (FSA)</dc:title>
  <dc:creator>sjantz</dc:creator>
  <cp:lastModifiedBy>Sheldon Jantz</cp:lastModifiedBy>
  <cp:revision>13</cp:revision>
  <dcterms:created xsi:type="dcterms:W3CDTF">2006-01-25T16:53:37Z</dcterms:created>
  <dcterms:modified xsi:type="dcterms:W3CDTF">2016-08-03T23:03:05Z</dcterms:modified>
</cp:coreProperties>
</file>