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1" r:id="rId2"/>
    <p:sldId id="274" r:id="rId3"/>
    <p:sldId id="271" r:id="rId4"/>
    <p:sldId id="268" r:id="rId5"/>
    <p:sldId id="273" r:id="rId6"/>
    <p:sldId id="278" r:id="rId7"/>
    <p:sldId id="277" r:id="rId8"/>
    <p:sldId id="280" r:id="rId9"/>
  </p:sldIdLst>
  <p:sldSz cx="9601200" cy="6858000"/>
  <p:notesSz cx="7010400" cy="92964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rgbClr val="626366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rgbClr val="626366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rgbClr val="626366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rgbClr val="626366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rgbClr val="626366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rgbClr val="626366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rgbClr val="626366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rgbClr val="626366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rgbClr val="626366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2BD"/>
    <a:srgbClr val="688FCF"/>
    <a:srgbClr val="824A91"/>
    <a:srgbClr val="C2BF00"/>
    <a:srgbClr val="AFAFAF"/>
    <a:srgbClr val="FFBB12"/>
    <a:srgbClr val="8D6B40"/>
    <a:srgbClr val="5A5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3" autoAdjust="0"/>
    <p:restoredTop sz="99871" autoAdjust="0"/>
  </p:normalViewPr>
  <p:slideViewPr>
    <p:cSldViewPr>
      <p:cViewPr varScale="1">
        <p:scale>
          <a:sx n="101" d="100"/>
          <a:sy n="101" d="100"/>
        </p:scale>
        <p:origin x="845" y="58"/>
      </p:cViewPr>
      <p:guideLst>
        <p:guide orient="horz" pos="216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52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1900"/>
            <a:ext cx="3052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51900"/>
            <a:ext cx="3052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F43369DA-7403-4384-BFB1-595C4BA79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602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0" tIns="46584" rIns="93170" bIns="46584" numCol="1" anchor="t" anchorCtr="0" compatLnSpc="1">
            <a:prstTxWarp prst="textNoShape">
              <a:avLst/>
            </a:prstTxWarp>
          </a:bodyPr>
          <a:lstStyle>
            <a:lvl1pPr defTabSz="93167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0" tIns="46584" rIns="93170" bIns="46584" numCol="1" anchor="t" anchorCtr="0" compatLnSpc="1">
            <a:prstTxWarp prst="textNoShape">
              <a:avLst/>
            </a:prstTxWarp>
          </a:bodyPr>
          <a:lstStyle>
            <a:lvl1pPr algn="r" defTabSz="93167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5213" y="696913"/>
            <a:ext cx="48799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0" tIns="46584" rIns="93170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0" tIns="46584" rIns="93170" bIns="46584" numCol="1" anchor="b" anchorCtr="0" compatLnSpc="1">
            <a:prstTxWarp prst="textNoShape">
              <a:avLst/>
            </a:prstTxWarp>
          </a:bodyPr>
          <a:lstStyle>
            <a:lvl1pPr defTabSz="93167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0" tIns="46584" rIns="93170" bIns="4658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1428A2E-9981-495A-9521-5F83909D4A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546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272D36FC-4C8C-43B2-A60C-9A360240038F}" type="slidenum">
              <a:rPr lang="en-US" altLang="en-US" sz="1200" b="0">
                <a:solidFill>
                  <a:schemeClr val="tx1"/>
                </a:solidFill>
              </a:rPr>
              <a:pPr/>
              <a:t>1</a:t>
            </a:fld>
            <a:endParaRPr lang="en-US" altLang="en-US" sz="1200" b="0">
              <a:solidFill>
                <a:schemeClr val="tx1"/>
              </a:solidFill>
            </a:endParaRPr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12" tIns="46256" rIns="92512" bIns="46256" anchor="b"/>
          <a:lstStyle>
            <a:lvl1pPr defTabSz="922338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22338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22338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22338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22338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10EDE830-B9F7-49AF-A941-56AE5AD305FD}" type="slidenum">
              <a:rPr lang="en-US" altLang="en-US" sz="1200" b="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rPr>
              <a:pPr algn="r"/>
              <a:t>1</a:t>
            </a:fld>
            <a:endParaRPr lang="en-US" altLang="en-US" sz="1200" b="0">
              <a:solidFill>
                <a:schemeClr val="tx1"/>
              </a:solidFill>
              <a:latin typeface="Arial" panose="020B0604020202020204" pitchFamily="34" charset="0"/>
              <a:ea typeface="ヒラギノ角ゴ Pro W3" pitchFamily="1" charset="-128"/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696913"/>
            <a:ext cx="4879975" cy="3486150"/>
          </a:xfrm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12" tIns="46256" rIns="92512" bIns="46256"/>
          <a:lstStyle/>
          <a:p>
            <a:pPr eaLnBrk="1" hangingPunct="1"/>
            <a:r>
              <a:rPr lang="en-US" altLang="en-US"/>
              <a:t>Moving onto slide 5 now.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So what are HSAs?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For starters, a Health Savings Account is a tax-advantaged account that must be paired with a high deductible health insurance plan.  At the federal level, HSAs have 3 tax advantages:  contributions are tax-free or can be made on a pre-tax basis, distributions for eligible medical expenses are tax-free, and interest earned is also tax-free.</a:t>
            </a:r>
          </a:p>
          <a:p>
            <a:pPr eaLnBrk="1" hangingPunct="1"/>
            <a:r>
              <a:rPr lang="en-US" altLang="en-US"/>
              <a:t>The easiest way to think of an HSA is as a “medical IRA.”  Funds can be spent on medical expenses, or left to roll from year to year and serve as an investment.  Unlike a flexible spending account, the funds belong to the accountholder, are portable from job-to-job, and are not subject to any use-it-or-lose-it provisions.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777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17F2791E-9D38-496A-B6CC-634CF211E9DF}" type="slidenum">
              <a:rPr lang="en-US" altLang="en-US" sz="1200" b="0">
                <a:solidFill>
                  <a:schemeClr val="tx1"/>
                </a:solidFill>
              </a:rPr>
              <a:pPr/>
              <a:t>2</a:t>
            </a:fld>
            <a:endParaRPr lang="en-US" altLang="en-US" sz="1200" b="0">
              <a:solidFill>
                <a:schemeClr val="tx1"/>
              </a:solidFill>
            </a:endParaRPr>
          </a:p>
        </p:txBody>
      </p:sp>
      <p:sp>
        <p:nvSpPr>
          <p:cNvPr id="112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1269" name="Slide Number Placeholder 3"/>
          <p:cNvSpPr txBox="1">
            <a:spLocks noGrp="1"/>
          </p:cNvSpPr>
          <p:nvPr/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4" rIns="93170" bIns="46584" anchor="b"/>
          <a:lstStyle>
            <a:lvl1pPr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77E5FE4E-D0B6-4AE9-BD64-2A1A38BE2196}" type="slidenum">
              <a:rPr lang="en-US" altLang="en-US" sz="1200" b="0"/>
              <a:pPr algn="r"/>
              <a:t>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38019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C620C062-8417-4047-98F0-0B9D3238EBD9}" type="slidenum">
              <a:rPr lang="en-US" altLang="en-US" sz="1200" b="0">
                <a:solidFill>
                  <a:schemeClr val="tx1"/>
                </a:solidFill>
              </a:rPr>
              <a:pPr/>
              <a:t>3</a:t>
            </a:fld>
            <a:endParaRPr lang="en-US" alt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4" rIns="93170" bIns="46584" anchor="b"/>
          <a:lstStyle>
            <a:lvl1pPr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53FA3A6F-0093-48F5-BAB2-B1A1DD851899}" type="slidenum">
              <a:rPr lang="en-US" altLang="en-US" sz="1200" b="0"/>
              <a:pPr algn="r"/>
              <a:t>3</a:t>
            </a:fld>
            <a:endParaRPr lang="en-US" altLang="en-US" sz="1200" b="0"/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5213" y="698500"/>
            <a:ext cx="4879975" cy="3486150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14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270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D087052-4F9E-4148-AF68-EB2101A800D5}" type="slidenum">
              <a:rPr lang="en-US" altLang="en-US" sz="1200" b="0">
                <a:solidFill>
                  <a:schemeClr val="tx1"/>
                </a:solidFill>
              </a:rPr>
              <a:pPr/>
              <a:t>4</a:t>
            </a:fld>
            <a:endParaRPr lang="en-US" altLang="en-US" sz="1200" b="0">
              <a:solidFill>
                <a:schemeClr val="tx1"/>
              </a:solidFill>
            </a:endParaRPr>
          </a:p>
        </p:txBody>
      </p:sp>
      <p:sp>
        <p:nvSpPr>
          <p:cNvPr id="1945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6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9461" name="Slide Number Placeholder 3"/>
          <p:cNvSpPr txBox="1">
            <a:spLocks noGrp="1"/>
          </p:cNvSpPr>
          <p:nvPr/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4" rIns="93170" bIns="46584" anchor="b"/>
          <a:lstStyle>
            <a:lvl1pPr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B554429B-63AE-4737-8538-2C373BD56636}" type="slidenum">
              <a:rPr lang="en-US" altLang="en-US" sz="1200" b="0"/>
              <a:pPr algn="r"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607784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2D879800-24ED-44F5-A893-B1884DBB6353}" type="slidenum">
              <a:rPr lang="en-US" altLang="en-US" sz="1200" b="0">
                <a:solidFill>
                  <a:schemeClr val="tx1"/>
                </a:solidFill>
              </a:rPr>
              <a:pPr/>
              <a:t>5</a:t>
            </a:fld>
            <a:endParaRPr lang="en-US" altLang="en-US" sz="1200" b="0">
              <a:solidFill>
                <a:schemeClr val="tx1"/>
              </a:solidFill>
            </a:endParaRPr>
          </a:p>
        </p:txBody>
      </p:sp>
      <p:sp>
        <p:nvSpPr>
          <p:cNvPr id="2253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2533" name="Slide Number Placeholder 3"/>
          <p:cNvSpPr txBox="1">
            <a:spLocks noGrp="1"/>
          </p:cNvSpPr>
          <p:nvPr/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4" rIns="93170" bIns="46584" anchor="b"/>
          <a:lstStyle>
            <a:lvl1pPr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0B8225B2-152E-4EC2-8C7B-E86DE9D28984}" type="slidenum">
              <a:rPr lang="en-US" altLang="en-US" sz="1200" b="0">
                <a:solidFill>
                  <a:schemeClr val="tx1"/>
                </a:solidFill>
              </a:rPr>
              <a:pPr algn="r"/>
              <a:t>5</a:t>
            </a:fld>
            <a:endParaRPr lang="en-US" altLang="en-US" sz="12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72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20CE0808-FBC5-48B1-B011-6EA600D0A384}" type="slidenum">
              <a:rPr lang="en-US" altLang="en-US" sz="1200" b="0">
                <a:solidFill>
                  <a:schemeClr val="tx1"/>
                </a:solidFill>
              </a:rPr>
              <a:pPr/>
              <a:t>6</a:t>
            </a:fld>
            <a:endParaRPr lang="en-US" altLang="en-US" sz="1200" b="0">
              <a:solidFill>
                <a:schemeClr val="tx1"/>
              </a:solidFill>
            </a:endParaRPr>
          </a:p>
        </p:txBody>
      </p:sp>
      <p:sp>
        <p:nvSpPr>
          <p:cNvPr id="2662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6629" name="Slide Number Placeholder 3"/>
          <p:cNvSpPr txBox="1">
            <a:spLocks noGrp="1"/>
          </p:cNvSpPr>
          <p:nvPr/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4" rIns="93170" bIns="46584" anchor="b"/>
          <a:lstStyle>
            <a:lvl1pPr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9AB9BADB-0D27-46C7-A400-F12DA27A9A64}" type="slidenum">
              <a:rPr lang="en-US" altLang="en-US" sz="1200" b="0">
                <a:solidFill>
                  <a:schemeClr val="tx1"/>
                </a:solidFill>
              </a:rPr>
              <a:pPr algn="r"/>
              <a:t>6</a:t>
            </a:fld>
            <a:endParaRPr lang="en-US" altLang="en-US" sz="12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736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WF_Corp_Sig_rgb_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9" b="4089"/>
          <a:stretch>
            <a:fillRect/>
          </a:stretch>
        </p:blipFill>
        <p:spPr bwMode="auto">
          <a:xfrm>
            <a:off x="5486400" y="5257800"/>
            <a:ext cx="3700463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554038" y="3430588"/>
            <a:ext cx="5775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6" descr="New_WFOnly_Lar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00050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1360488"/>
            <a:ext cx="6273800" cy="1933575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4663" y="3624263"/>
            <a:ext cx="6253162" cy="1752600"/>
          </a:xfrm>
        </p:spPr>
        <p:txBody>
          <a:bodyPr tIns="0"/>
          <a:lstStyle>
            <a:lvl1pPr marL="0" indent="0">
              <a:buFont typeface="Wingdings" pitchFamily="2" charset="2"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3700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C7CBA-7A2C-403D-BC13-2C4194B90418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3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9600" y="187325"/>
            <a:ext cx="2166938" cy="6270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7325"/>
            <a:ext cx="6350000" cy="62706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9023C-61E8-40E4-8BFE-EAC6900703FC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552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7325"/>
            <a:ext cx="8667750" cy="1108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788" y="1371600"/>
            <a:ext cx="4257675" cy="5086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863" y="1371600"/>
            <a:ext cx="4257675" cy="5086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86624-94C8-49C4-ACBC-D33ADED18007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27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DB6B2-221A-42A9-A647-6E54CB95EC99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9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406900"/>
            <a:ext cx="8161338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2906713"/>
            <a:ext cx="81613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6DC5F-C964-4305-A2C4-9025F7E96688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2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788" y="1371600"/>
            <a:ext cx="42576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371600"/>
            <a:ext cx="42576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DBC32-7269-4670-A88B-E9393E8367B1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99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4638"/>
            <a:ext cx="86423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535113"/>
            <a:ext cx="4243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174875"/>
            <a:ext cx="4243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4244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4244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B8B4D-6368-4BE6-A2E4-DEB291B92176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15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8617A-13C8-43BA-96C7-82638F6A4226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95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F84A6-E975-4D75-91B7-443612BAE280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03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3050"/>
            <a:ext cx="31591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73050"/>
            <a:ext cx="53673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435100"/>
            <a:ext cx="31591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F9D27-9D9A-4E16-A0F8-20D6E43B1367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3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4800600"/>
            <a:ext cx="57610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12775"/>
            <a:ext cx="57610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367338"/>
            <a:ext cx="57610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9ED09-B4F2-4BAC-A3F2-9E27CD6A0786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8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7325"/>
            <a:ext cx="86677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371600"/>
            <a:ext cx="866775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10625" y="6657975"/>
            <a:ext cx="8572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smtClean="0"/>
            </a:lvl1pPr>
          </a:lstStyle>
          <a:p>
            <a:pPr>
              <a:defRPr/>
            </a:pPr>
            <a:fld id="{08BBD156-6EF3-4B12-91D2-C8476537EB0F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MS PGothic" pitchFamily="34" charset="-128"/>
        </a:defRPr>
      </a:lvl2pPr>
      <a:lvl3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MS PGothic" pitchFamily="34" charset="-128"/>
        </a:defRPr>
      </a:lvl3pPr>
      <a:lvl4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MS PGothic" pitchFamily="34" charset="-128"/>
        </a:defRPr>
      </a:lvl4pPr>
      <a:lvl5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MS PGothic" pitchFamily="34" charset="-128"/>
        </a:defRPr>
      </a:lvl5pPr>
      <a:lvl6pPr marL="457200" algn="l" rtl="0" fontAlgn="base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MS PGothic" pitchFamily="34" charset="-128"/>
        </a:defRPr>
      </a:lvl6pPr>
      <a:lvl7pPr marL="914400" algn="l" rtl="0" fontAlgn="base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MS PGothic" pitchFamily="34" charset="-128"/>
        </a:defRPr>
      </a:lvl7pPr>
      <a:lvl8pPr marL="1371600" algn="l" rtl="0" fontAlgn="base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MS PGothic" pitchFamily="34" charset="-128"/>
        </a:defRPr>
      </a:lvl8pPr>
      <a:lvl9pPr marL="1828800" algn="l" rtl="0" fontAlgn="base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MS PGothic" pitchFamily="34" charset="-128"/>
        </a:defRPr>
      </a:lvl9pPr>
    </p:titleStyle>
    <p:bodyStyle>
      <a:lvl1pPr marL="2857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28650" indent="-225425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rgbClr val="000000"/>
          </a:solidFill>
          <a:latin typeface="+mn-lt"/>
          <a:ea typeface="+mn-ea"/>
        </a:defRPr>
      </a:lvl2pPr>
      <a:lvl3pPr marL="981075" indent="-23336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>
          <a:solidFill>
            <a:srgbClr val="000000"/>
          </a:solidFill>
          <a:latin typeface="+mn-lt"/>
          <a:ea typeface="+mn-ea"/>
        </a:defRPr>
      </a:lvl3pPr>
      <a:lvl4pPr marL="1266825" indent="-1714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rgbClr val="000000"/>
          </a:solidFill>
          <a:latin typeface="+mn-lt"/>
          <a:ea typeface="+mn-ea"/>
        </a:defRPr>
      </a:lvl4pPr>
      <a:lvl5pPr marL="1554163" indent="-173038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rgbClr val="000000"/>
          </a:solidFill>
          <a:latin typeface="+mn-lt"/>
          <a:ea typeface="+mn-ea"/>
        </a:defRPr>
      </a:lvl5pPr>
      <a:lvl6pPr marL="2011363" indent="-173038" algn="l" rtl="0" fontAlgn="base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0000"/>
          </a:solidFill>
          <a:latin typeface="+mn-lt"/>
          <a:ea typeface="+mn-ea"/>
        </a:defRPr>
      </a:lvl6pPr>
      <a:lvl7pPr marL="2468563" indent="-173038" algn="l" rtl="0" fontAlgn="base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0000"/>
          </a:solidFill>
          <a:latin typeface="+mn-lt"/>
          <a:ea typeface="+mn-ea"/>
        </a:defRPr>
      </a:lvl7pPr>
      <a:lvl8pPr marL="2925763" indent="-173038" algn="l" rtl="0" fontAlgn="base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0000"/>
          </a:solidFill>
          <a:latin typeface="+mn-lt"/>
          <a:ea typeface="+mn-ea"/>
        </a:defRPr>
      </a:lvl8pPr>
      <a:lvl9pPr marL="3382963" indent="-173038" algn="l" rtl="0" fontAlgn="base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treas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E01E84-C888-4821-BF70-7DC012F228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58617A-13C8-43BA-96C7-82638F6A4226}" type="slidenum">
              <a:rPr lang="en-US" altLang="en-US" smtClean="0"/>
              <a:pPr>
                <a:defRPr/>
              </a:pPr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5BE476E-E8B7-457B-A46A-820C1F5FC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221" y="990600"/>
            <a:ext cx="62738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3pPr>
            <a:lvl4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5pPr>
            <a:lvl6pPr marL="4572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6pPr>
            <a:lvl7pPr marL="9144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7pPr>
            <a:lvl8pPr marL="13716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8pPr>
            <a:lvl9pPr marL="18288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4800" b="0" kern="0" dirty="0"/>
              <a:t>Health Savings Accounts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53A188-FEA0-43D4-AECF-E43330D537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4606856"/>
            <a:ext cx="3604858" cy="149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13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87D9864-8926-4561-A6F0-BE832479BF36}" type="slidenum">
              <a:rPr lang="en-US" altLang="en-US" sz="1000" b="0"/>
              <a:pPr/>
              <a:t>1</a:t>
            </a:fld>
            <a:endParaRPr lang="en-US" altLang="en-US" sz="1000" b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5613" y="182563"/>
            <a:ext cx="7761287" cy="866775"/>
          </a:xfrm>
        </p:spPr>
        <p:txBody>
          <a:bodyPr/>
          <a:lstStyle/>
          <a:p>
            <a:pPr eaLnBrk="1" hangingPunct="1"/>
            <a:r>
              <a:rPr lang="en-US" altLang="en-US" sz="3600"/>
              <a:t>What is an HSA?</a:t>
            </a:r>
            <a:r>
              <a:rPr lang="en-US" altLang="en-US"/>
              <a:t>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5613" y="914400"/>
            <a:ext cx="6326187" cy="5410200"/>
          </a:xfrm>
        </p:spPr>
        <p:txBody>
          <a:bodyPr/>
          <a:lstStyle/>
          <a:p>
            <a:r>
              <a:rPr lang="en-US" dirty="0"/>
              <a:t>A Health Savings Account (HSA) is a tax-advantaged savings option that allows participants to pay for qualified health expenses and save for future qualified medical and retiree health expenses on a tax-free basis. HSA funds also can be used to pay for non-health expenses on a taxable basis. HSA funds accumulate over time with interest and are tax-free. Account holders own any funds in the account immediately.</a:t>
            </a:r>
          </a:p>
        </p:txBody>
      </p:sp>
      <p:pic>
        <p:nvPicPr>
          <p:cNvPr id="8198" name="Picture 5" descr="200158376-001_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3352800"/>
            <a:ext cx="2519362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C4ECCCE6-7596-422E-9790-1C3F15C1D7EE}" type="slidenum">
              <a:rPr lang="en-US" altLang="en-US" sz="1000" b="0"/>
              <a:pPr/>
              <a:t>2</a:t>
            </a:fld>
            <a:endParaRPr lang="en-US" altLang="en-US" sz="1000" b="0">
              <a:solidFill>
                <a:schemeClr val="tx1"/>
              </a:solidFill>
            </a:endParaRPr>
          </a:p>
        </p:txBody>
      </p:sp>
      <p:sp>
        <p:nvSpPr>
          <p:cNvPr id="1024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Who is eligible?</a:t>
            </a:r>
          </a:p>
        </p:txBody>
      </p:sp>
      <p:sp>
        <p:nvSpPr>
          <p:cNvPr id="10244" name="Slide Number Placeholder 3"/>
          <p:cNvSpPr txBox="1">
            <a:spLocks noGrp="1"/>
          </p:cNvSpPr>
          <p:nvPr/>
        </p:nvSpPr>
        <p:spPr bwMode="auto">
          <a:xfrm>
            <a:off x="8810625" y="6657975"/>
            <a:ext cx="8572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14DBCC4F-D648-49E3-86DC-A8B3E216178B}" type="slidenum">
              <a:rPr lang="en-US" altLang="en-US" sz="1000" b="0"/>
              <a:pPr algn="r"/>
              <a:t>2</a:t>
            </a:fld>
            <a:endParaRPr lang="en-US" altLang="en-US" sz="1000" b="0">
              <a:solidFill>
                <a:srgbClr val="5A5D62"/>
              </a:solidFill>
            </a:endParaRP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457200" y="1371600"/>
            <a:ext cx="8839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2400" b="0">
                <a:solidFill>
                  <a:srgbClr val="000000"/>
                </a:solidFill>
              </a:rPr>
              <a:t>People who are</a:t>
            </a:r>
          </a:p>
        </p:txBody>
      </p:sp>
      <p:sp>
        <p:nvSpPr>
          <p:cNvPr id="10246" name="Rectangle 10"/>
          <p:cNvSpPr txBox="1">
            <a:spLocks noChangeArrowheads="1"/>
          </p:cNvSpPr>
          <p:nvPr/>
        </p:nvSpPr>
        <p:spPr bwMode="auto">
          <a:xfrm>
            <a:off x="458788" y="2076450"/>
            <a:ext cx="86677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400" b="0" dirty="0">
                <a:solidFill>
                  <a:srgbClr val="000000"/>
                </a:solidFill>
                <a:ea typeface="ヒラギノ角ゴ Pro W3" pitchFamily="1" charset="-128"/>
              </a:rPr>
              <a:t>Enrolled in an HSA-compatible health plan which is High Premium High Deductible (HPHD)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400" b="0" dirty="0">
                <a:solidFill>
                  <a:srgbClr val="000000"/>
                </a:solidFill>
                <a:ea typeface="ヒラギノ角ゴ Pro W3" pitchFamily="1" charset="-128"/>
              </a:rPr>
              <a:t>Enrolled in health insurance other than an </a:t>
            </a:r>
            <a:br>
              <a:rPr lang="en-US" altLang="en-US" sz="2400" b="0" dirty="0">
                <a:solidFill>
                  <a:srgbClr val="000000"/>
                </a:solidFill>
                <a:ea typeface="ヒラギノ角ゴ Pro W3" pitchFamily="1" charset="-128"/>
              </a:rPr>
            </a:br>
            <a:r>
              <a:rPr lang="en-US" altLang="en-US" sz="2400" b="0" dirty="0">
                <a:solidFill>
                  <a:srgbClr val="000000"/>
                </a:solidFill>
                <a:ea typeface="ヒラギノ角ゴ Pro W3" pitchFamily="1" charset="-128"/>
              </a:rPr>
              <a:t>HSA-compatible health plan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400" b="0" dirty="0">
                <a:solidFill>
                  <a:srgbClr val="000000"/>
                </a:solidFill>
                <a:ea typeface="ヒラギノ角ゴ Pro W3" pitchFamily="1" charset="-128"/>
              </a:rPr>
              <a:t>Enrolled in Medicare or Tri-care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en-US" sz="2400" b="0" dirty="0">
                <a:solidFill>
                  <a:srgbClr val="000000"/>
                </a:solidFill>
                <a:ea typeface="ヒラギノ角ゴ Pro W3" pitchFamily="1" charset="-128"/>
              </a:rPr>
              <a:t>Eligible to be claimed as a dependent </a:t>
            </a:r>
            <a:br>
              <a:rPr lang="en-US" altLang="en-US" sz="2400" b="0" dirty="0">
                <a:solidFill>
                  <a:srgbClr val="000000"/>
                </a:solidFill>
                <a:ea typeface="ヒラギノ角ゴ Pro W3" pitchFamily="1" charset="-128"/>
              </a:rPr>
            </a:br>
            <a:r>
              <a:rPr lang="en-US" altLang="en-US" sz="2400" b="0" dirty="0">
                <a:solidFill>
                  <a:srgbClr val="000000"/>
                </a:solidFill>
                <a:ea typeface="ヒラギノ角ゴ Pro W3" pitchFamily="1" charset="-128"/>
              </a:rPr>
              <a:t>on someone else’s tax return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en-US" altLang="en-US" sz="2400" b="0" dirty="0">
              <a:solidFill>
                <a:srgbClr val="5A5D62"/>
              </a:solidFill>
              <a:ea typeface="ヒラギノ角ゴ Pro W3" pitchFamily="1" charset="-128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82993B9-8768-436E-8BC3-8E3167F32EE9}" type="slidenum">
              <a:rPr lang="en-US" altLang="en-US" sz="1000" b="0"/>
              <a:pPr/>
              <a:t>3</a:t>
            </a:fld>
            <a:endParaRPr lang="en-US" altLang="en-US" sz="1000" b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How much can I contribute?</a:t>
            </a:r>
          </a:p>
        </p:txBody>
      </p:sp>
      <p:sp>
        <p:nvSpPr>
          <p:cNvPr id="14358" name="Slide Number Placeholder 3"/>
          <p:cNvSpPr txBox="1">
            <a:spLocks noGrp="1"/>
          </p:cNvSpPr>
          <p:nvPr/>
        </p:nvSpPr>
        <p:spPr bwMode="auto">
          <a:xfrm>
            <a:off x="8810625" y="6657975"/>
            <a:ext cx="8572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53B9A77E-481E-4EB5-A403-96C47078526B}" type="slidenum">
              <a:rPr lang="en-US" altLang="en-US" sz="1000" b="0"/>
              <a:pPr algn="r"/>
              <a:t>3</a:t>
            </a:fld>
            <a:endParaRPr lang="en-US" altLang="en-US" sz="1000" b="0">
              <a:solidFill>
                <a:srgbClr val="5A5D62"/>
              </a:solidFill>
            </a:endParaRPr>
          </a:p>
        </p:txBody>
      </p:sp>
      <p:sp>
        <p:nvSpPr>
          <p:cNvPr id="14359" name="Text Box 24"/>
          <p:cNvSpPr txBox="1">
            <a:spLocks noChangeArrowheads="1"/>
          </p:cNvSpPr>
          <p:nvPr/>
        </p:nvSpPr>
        <p:spPr bwMode="auto">
          <a:xfrm>
            <a:off x="609600" y="4572000"/>
            <a:ext cx="838200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0" dirty="0">
                <a:solidFill>
                  <a:srgbClr val="000000"/>
                </a:solidFill>
              </a:rPr>
              <a:t>HSA contributions may be made fro the following sources: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b="0" dirty="0">
                <a:solidFill>
                  <a:srgbClr val="000000"/>
                </a:solidFill>
              </a:rPr>
              <a:t> Pre-tax payroll deductions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b="0" dirty="0">
                <a:solidFill>
                  <a:srgbClr val="000000"/>
                </a:solidFill>
              </a:rPr>
              <a:t> Employer contributions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b="0" dirty="0">
                <a:solidFill>
                  <a:srgbClr val="000000"/>
                </a:solidFill>
              </a:rPr>
              <a:t> Individual contributions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en-US" b="0" dirty="0">
              <a:solidFill>
                <a:srgbClr val="000000"/>
              </a:solidFill>
            </a:endParaRPr>
          </a:p>
        </p:txBody>
      </p:sp>
      <p:sp>
        <p:nvSpPr>
          <p:cNvPr id="14360" name="Text Box 25"/>
          <p:cNvSpPr txBox="1">
            <a:spLocks noChangeArrowheads="1"/>
          </p:cNvSpPr>
          <p:nvPr/>
        </p:nvSpPr>
        <p:spPr bwMode="auto">
          <a:xfrm>
            <a:off x="4629150" y="4992688"/>
            <a:ext cx="41910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en-US" b="0">
                <a:solidFill>
                  <a:srgbClr val="000000"/>
                </a:solidFill>
              </a:rPr>
              <a:t> IRA transfer</a:t>
            </a:r>
          </a:p>
          <a:p>
            <a:pPr>
              <a:spcBef>
                <a:spcPct val="5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en-US" b="0">
                <a:solidFill>
                  <a:srgbClr val="000000"/>
                </a:solidFill>
              </a:rPr>
              <a:t> Transfer/rollover from another HSA</a:t>
            </a:r>
          </a:p>
        </p:txBody>
      </p:sp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438150" y="1087040"/>
            <a:ext cx="83820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solidFill>
                  <a:srgbClr val="000000"/>
                </a:solidFill>
              </a:rPr>
              <a:t>Annual Limits vary from year to year. The current limit for 2018 is $6,150 for a family and $3,050 for an individual.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solidFill>
                  <a:srgbClr val="000000"/>
                </a:solidFill>
              </a:rPr>
              <a:t>There is also a catch up contribution amount of $1000 for individuals over age 55 in addition to the above amount.</a:t>
            </a:r>
            <a:endParaRPr lang="en-US" altLang="en-US" b="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en-US" b="0" dirty="0">
              <a:solidFill>
                <a:srgbClr val="0000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38150" y="3119618"/>
            <a:ext cx="86677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2pPr>
            <a:lvl3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3pPr>
            <a:lvl4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4pPr>
            <a:lvl5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5pPr>
            <a:lvl6pPr marL="4572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6pPr>
            <a:lvl7pPr marL="9144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7pPr>
            <a:lvl8pPr marL="13716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8pPr>
            <a:lvl9pPr marL="18288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3600" b="0" kern="0" dirty="0"/>
              <a:t>How can I contribute?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4E9C1067-5B25-482D-A8AD-B8C4666DDA08}" type="slidenum">
              <a:rPr lang="en-US" altLang="en-US" sz="1000" b="0"/>
              <a:pPr/>
              <a:t>4</a:t>
            </a:fld>
            <a:endParaRPr lang="en-US" altLang="en-US" sz="1000" b="0">
              <a:solidFill>
                <a:schemeClr val="tx1"/>
              </a:solidFill>
            </a:endParaRP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2457450" algn="l"/>
              </a:tabLst>
            </a:pPr>
            <a:r>
              <a:rPr lang="en-US" altLang="en-US" sz="3600"/>
              <a:t>HSA-qualified medical expenses</a:t>
            </a:r>
            <a:br>
              <a:rPr lang="en-US" altLang="en-US" sz="2400"/>
            </a:b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8436" name="Rectangle 10"/>
          <p:cNvSpPr>
            <a:spLocks noGrp="1" noChangeArrowheads="1"/>
          </p:cNvSpPr>
          <p:nvPr>
            <p:ph idx="4294967295"/>
          </p:nvPr>
        </p:nvSpPr>
        <p:spPr>
          <a:xfrm>
            <a:off x="458788" y="2609850"/>
            <a:ext cx="8667750" cy="4019550"/>
          </a:xfrm>
        </p:spPr>
        <p:txBody>
          <a:bodyPr/>
          <a:lstStyle/>
          <a:p>
            <a:pPr eaLnBrk="1" hangingPunct="1"/>
            <a:r>
              <a:rPr lang="en-US" altLang="en-US"/>
              <a:t>Contact lenses</a:t>
            </a:r>
          </a:p>
          <a:p>
            <a:pPr lvl="1" eaLnBrk="1" hangingPunct="1"/>
            <a:r>
              <a:rPr lang="en-US" altLang="en-US"/>
              <a:t>including saline solution and cleaner</a:t>
            </a:r>
          </a:p>
          <a:p>
            <a:pPr eaLnBrk="1" hangingPunct="1"/>
            <a:r>
              <a:rPr lang="en-US" altLang="en-US"/>
              <a:t>Dental treatment</a:t>
            </a:r>
          </a:p>
          <a:p>
            <a:pPr lvl="1" eaLnBrk="1" hangingPunct="1"/>
            <a:r>
              <a:rPr lang="en-US" altLang="en-US"/>
              <a:t>x-rays, fillings, extractions, etc.</a:t>
            </a:r>
          </a:p>
          <a:p>
            <a:pPr eaLnBrk="1" hangingPunct="1"/>
            <a:r>
              <a:rPr lang="en-US" altLang="en-US"/>
              <a:t>Medicines or drugs</a:t>
            </a:r>
          </a:p>
          <a:p>
            <a:pPr lvl="1" eaLnBrk="1" hangingPunct="1"/>
            <a:r>
              <a:rPr lang="en-US" altLang="en-US"/>
              <a:t>including OTC medicines</a:t>
            </a:r>
          </a:p>
        </p:txBody>
      </p:sp>
      <p:sp>
        <p:nvSpPr>
          <p:cNvPr id="18437" name="Slide Number Placeholder 3"/>
          <p:cNvSpPr txBox="1">
            <a:spLocks noGrp="1"/>
          </p:cNvSpPr>
          <p:nvPr/>
        </p:nvSpPr>
        <p:spPr bwMode="auto">
          <a:xfrm>
            <a:off x="8810625" y="6657975"/>
            <a:ext cx="8572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5E4C8A82-5D7B-4BED-9828-48D5B7237ECF}" type="slidenum">
              <a:rPr lang="en-US" altLang="en-US" sz="1000" b="0"/>
              <a:pPr algn="r"/>
              <a:t>4</a:t>
            </a:fld>
            <a:endParaRPr lang="en-US" altLang="en-US" sz="1000" b="0">
              <a:solidFill>
                <a:srgbClr val="5A5D62"/>
              </a:solidFill>
            </a:endParaRP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457200" y="1371600"/>
            <a:ext cx="88392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2400" b="0">
                <a:solidFill>
                  <a:srgbClr val="000000"/>
                </a:solidFill>
              </a:rPr>
              <a:t>Most out-of-pocket healthcare expenses can be paid with an HSA</a:t>
            </a:r>
          </a:p>
        </p:txBody>
      </p:sp>
      <p:pic>
        <p:nvPicPr>
          <p:cNvPr id="18439" name="Picture 6" descr="contact lens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2779"/>
          <a:stretch>
            <a:fillRect/>
          </a:stretch>
        </p:blipFill>
        <p:spPr bwMode="auto">
          <a:xfrm>
            <a:off x="5711825" y="4337050"/>
            <a:ext cx="3016250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023F983-C4DE-4981-9B1D-E91CD337936C}" type="slidenum">
              <a:rPr lang="en-US" altLang="en-US" sz="1000" b="0"/>
              <a:pPr/>
              <a:t>5</a:t>
            </a:fld>
            <a:endParaRPr lang="en-US" altLang="en-US" sz="1000" b="0">
              <a:solidFill>
                <a:schemeClr val="tx1"/>
              </a:solidFill>
            </a:endParaRPr>
          </a:p>
        </p:txBody>
      </p:sp>
      <p:pic>
        <p:nvPicPr>
          <p:cNvPr id="21507" name="Picture 4" descr="Z:\A Presentation Partners\Clients\Wells Fargo\HSA Employees\slide images\graphics\blue 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8" t="8333" r="13660" b="48334"/>
          <a:stretch>
            <a:fillRect/>
          </a:stretch>
        </p:blipFill>
        <p:spPr bwMode="auto">
          <a:xfrm>
            <a:off x="293688" y="1728788"/>
            <a:ext cx="72072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3" descr="Z:\A Presentation Partners\Clients\Wells Fargo\HSA Employees\slide images\graphics\blue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9" b="25000"/>
          <a:stretch>
            <a:fillRect/>
          </a:stretch>
        </p:blipFill>
        <p:spPr bwMode="auto">
          <a:xfrm>
            <a:off x="381000" y="1989138"/>
            <a:ext cx="64611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2" descr="Z:\A Presentation Partners\Clients\Wells Fargo\HSA Employees\slide images\graphics\blue 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41563"/>
            <a:ext cx="5465763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2457450" algn="l"/>
              </a:tabLst>
            </a:pPr>
            <a:r>
              <a:rPr lang="en-US" altLang="en-US" sz="3600"/>
              <a:t>Triple tax savings</a:t>
            </a:r>
            <a:r>
              <a:rPr lang="en-US" altLang="en-US" sz="3600" baseline="30000"/>
              <a:t>*</a:t>
            </a:r>
            <a:br>
              <a:rPr lang="en-US" altLang="en-US" sz="3600"/>
            </a:br>
            <a:endParaRPr lang="en-US" altLang="en-US" sz="3600">
              <a:solidFill>
                <a:schemeClr val="tx1"/>
              </a:solidFill>
            </a:endParaRPr>
          </a:p>
        </p:txBody>
      </p:sp>
      <p:sp>
        <p:nvSpPr>
          <p:cNvPr id="1536006" name="Rectangle 10"/>
          <p:cNvSpPr>
            <a:spLocks noGrp="1" noChangeArrowheads="1"/>
          </p:cNvSpPr>
          <p:nvPr>
            <p:ph idx="4294967295"/>
          </p:nvPr>
        </p:nvSpPr>
        <p:spPr>
          <a:xfrm>
            <a:off x="857250" y="2382838"/>
            <a:ext cx="8667750" cy="401955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Pay for qualified medical </a:t>
            </a:r>
            <a:br>
              <a:rPr lang="en-US" altLang="en-US">
                <a:solidFill>
                  <a:schemeClr val="bg1"/>
                </a:solidFill>
              </a:rPr>
            </a:br>
            <a:r>
              <a:rPr lang="en-US" altLang="en-US">
                <a:solidFill>
                  <a:schemeClr val="bg1"/>
                </a:solidFill>
              </a:rPr>
              <a:t>expenses tax free</a:t>
            </a:r>
            <a:endParaRPr lang="en-US" altLang="en-US" baseline="3000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Interest and investment earnings</a:t>
            </a:r>
            <a:br>
              <a:rPr lang="en-US" altLang="en-US">
                <a:solidFill>
                  <a:schemeClr val="bg1"/>
                </a:solidFill>
              </a:rPr>
            </a:br>
            <a:r>
              <a:rPr lang="en-US" altLang="en-US">
                <a:solidFill>
                  <a:schemeClr val="bg1"/>
                </a:solidFill>
              </a:rPr>
              <a:t>are tax free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Contributions are pre-tax or</a:t>
            </a:r>
            <a:br>
              <a:rPr lang="en-US" altLang="en-US">
                <a:solidFill>
                  <a:schemeClr val="bg1"/>
                </a:solidFill>
              </a:rPr>
            </a:br>
            <a:r>
              <a:rPr lang="en-US" altLang="en-US">
                <a:solidFill>
                  <a:schemeClr val="bg1"/>
                </a:solidFill>
              </a:rPr>
              <a:t>tax deductible</a:t>
            </a:r>
          </a:p>
          <a:p>
            <a:pPr eaLnBrk="1" hangingPunct="1">
              <a:buFont typeface="Wingdings" panose="05000000000000000000" pitchFamily="2" charset="2"/>
              <a:buNone/>
            </a:pPr>
            <a:br>
              <a:rPr lang="en-US" altLang="en-US"/>
            </a:br>
            <a:endParaRPr lang="en-US" altLang="en-US"/>
          </a:p>
        </p:txBody>
      </p:sp>
      <p:sp>
        <p:nvSpPr>
          <p:cNvPr id="21512" name="Slide Number Placeholder 3"/>
          <p:cNvSpPr txBox="1">
            <a:spLocks noGrp="1"/>
          </p:cNvSpPr>
          <p:nvPr/>
        </p:nvSpPr>
        <p:spPr bwMode="auto">
          <a:xfrm>
            <a:off x="8810625" y="6657975"/>
            <a:ext cx="8572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DAA32B84-0347-44CF-AF56-BA442438CE27}" type="slidenum">
              <a:rPr lang="en-US" altLang="en-US" sz="1000" b="0"/>
              <a:pPr algn="r"/>
              <a:t>5</a:t>
            </a:fld>
            <a:endParaRPr lang="en-US" altLang="en-US" sz="1000" b="0">
              <a:solidFill>
                <a:srgbClr val="5A5D62"/>
              </a:solidFill>
            </a:endParaRPr>
          </a:p>
        </p:txBody>
      </p:sp>
      <p:sp>
        <p:nvSpPr>
          <p:cNvPr id="21513" name="Rectangle 4"/>
          <p:cNvSpPr>
            <a:spLocks noChangeArrowheads="1"/>
          </p:cNvSpPr>
          <p:nvPr/>
        </p:nvSpPr>
        <p:spPr bwMode="auto">
          <a:xfrm>
            <a:off x="457200" y="1371600"/>
            <a:ext cx="8839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2400" b="0">
                <a:solidFill>
                  <a:srgbClr val="000000"/>
                </a:solidFill>
              </a:rPr>
              <a:t>Increase your spending and savings power</a:t>
            </a:r>
          </a:p>
        </p:txBody>
      </p:sp>
      <p:sp>
        <p:nvSpPr>
          <p:cNvPr id="21514" name="Rectangle 2"/>
          <p:cNvSpPr>
            <a:spLocks noChangeArrowheads="1"/>
          </p:cNvSpPr>
          <p:nvPr/>
        </p:nvSpPr>
        <p:spPr bwMode="auto">
          <a:xfrm>
            <a:off x="398463" y="5815013"/>
            <a:ext cx="91265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1775" indent="-231775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777777"/>
              </a:buClr>
              <a:buSzPct val="125000"/>
            </a:pPr>
            <a:r>
              <a:rPr lang="en-US" altLang="en-US" sz="1000" b="0">
                <a:solidFill>
                  <a:srgbClr val="000000"/>
                </a:solidFill>
              </a:rPr>
              <a:t>* All taxes are at the federal level.  State taxes vary.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777777"/>
              </a:buClr>
              <a:buSzPct val="125000"/>
            </a:pPr>
            <a:r>
              <a:rPr lang="en-US" altLang="en-US" sz="1000" b="0">
                <a:solidFill>
                  <a:srgbClr val="000000"/>
                </a:solidFill>
              </a:rPr>
              <a:t>   Please consult a tax advisor.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3D01E36-3167-4831-AB76-E4D0172BF8C1}" type="slidenum">
              <a:rPr lang="en-US" altLang="en-US" sz="1000" b="0"/>
              <a:pPr/>
              <a:t>6</a:t>
            </a:fld>
            <a:endParaRPr lang="en-US" altLang="en-US" sz="1000" b="0">
              <a:solidFill>
                <a:schemeClr val="tx1"/>
              </a:solidFill>
            </a:endParaRPr>
          </a:p>
        </p:txBody>
      </p:sp>
      <p:pic>
        <p:nvPicPr>
          <p:cNvPr id="25603" name="Picture 12" descr="woman work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58" b="5556"/>
          <a:stretch>
            <a:fillRect/>
          </a:stretch>
        </p:blipFill>
        <p:spPr bwMode="auto">
          <a:xfrm>
            <a:off x="6202363" y="3935413"/>
            <a:ext cx="2514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2457450" algn="l"/>
              </a:tabLst>
            </a:pPr>
            <a:r>
              <a:rPr lang="en-US" altLang="en-US" sz="3600"/>
              <a:t>You are in charge</a:t>
            </a:r>
            <a:br>
              <a:rPr lang="en-US" altLang="en-US" sz="3600"/>
            </a:br>
            <a:endParaRPr lang="en-US" altLang="en-US" sz="3600">
              <a:solidFill>
                <a:schemeClr val="tx1"/>
              </a:solidFill>
            </a:endParaRPr>
          </a:p>
        </p:txBody>
      </p:sp>
      <p:sp>
        <p:nvSpPr>
          <p:cNvPr id="25605" name="Rectangle 10"/>
          <p:cNvSpPr>
            <a:spLocks noGrp="1" noChangeArrowheads="1"/>
          </p:cNvSpPr>
          <p:nvPr>
            <p:ph idx="4294967295"/>
          </p:nvPr>
        </p:nvSpPr>
        <p:spPr>
          <a:xfrm>
            <a:off x="458788" y="2133600"/>
            <a:ext cx="8667750" cy="3276600"/>
          </a:xfrm>
        </p:spPr>
        <p:txBody>
          <a:bodyPr/>
          <a:lstStyle/>
          <a:p>
            <a:pPr eaLnBrk="1" hangingPunct="1"/>
            <a:r>
              <a:rPr lang="en-US" altLang="en-US"/>
              <a:t>FDIC-insured, interest-bearing deposit account</a:t>
            </a:r>
          </a:p>
          <a:p>
            <a:pPr eaLnBrk="1" hangingPunct="1"/>
            <a:r>
              <a:rPr lang="en-US" altLang="en-US"/>
              <a:t>Choose how to invest in mutual funds </a:t>
            </a:r>
            <a:br>
              <a:rPr lang="en-US" altLang="en-US"/>
            </a:br>
            <a:r>
              <a:rPr lang="en-US" altLang="en-US"/>
              <a:t>after achieving a minimum </a:t>
            </a:r>
            <a:br>
              <a:rPr lang="en-US" altLang="en-US"/>
            </a:br>
            <a:r>
              <a:rPr lang="en-US" altLang="en-US"/>
              <a:t>deposit account balance</a:t>
            </a:r>
          </a:p>
          <a:p>
            <a:pPr eaLnBrk="1" hangingPunct="1"/>
            <a:r>
              <a:rPr lang="en-US" altLang="en-US"/>
              <a:t>One place to manage both</a:t>
            </a:r>
            <a:br>
              <a:rPr lang="en-US" altLang="en-US"/>
            </a:br>
            <a:r>
              <a:rPr lang="en-US" altLang="en-US"/>
              <a:t>your deposit account and</a:t>
            </a:r>
            <a:br>
              <a:rPr lang="en-US" altLang="en-US"/>
            </a:br>
            <a:r>
              <a:rPr lang="en-US" altLang="en-US"/>
              <a:t>investment funds</a:t>
            </a:r>
          </a:p>
          <a:p>
            <a:pPr eaLnBrk="1" hangingPunct="1"/>
            <a:r>
              <a:rPr lang="en-US" altLang="en-US"/>
              <a:t>No investment transaction fees</a:t>
            </a:r>
          </a:p>
        </p:txBody>
      </p:sp>
      <p:sp>
        <p:nvSpPr>
          <p:cNvPr id="25606" name="Slide Number Placeholder 3"/>
          <p:cNvSpPr txBox="1">
            <a:spLocks noGrp="1"/>
          </p:cNvSpPr>
          <p:nvPr/>
        </p:nvSpPr>
        <p:spPr bwMode="auto">
          <a:xfrm>
            <a:off x="8810625" y="6657975"/>
            <a:ext cx="8572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D4FA1F3C-E40C-453C-BA51-AC3F74D80E82}" type="slidenum">
              <a:rPr lang="en-US" altLang="en-US" sz="1000" b="0"/>
              <a:pPr algn="r"/>
              <a:t>6</a:t>
            </a:fld>
            <a:endParaRPr lang="en-US" altLang="en-US" sz="1000" b="0">
              <a:solidFill>
                <a:schemeClr val="tx1"/>
              </a:solidFill>
            </a:endParaRPr>
          </a:p>
        </p:txBody>
      </p:sp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457200" y="1371600"/>
            <a:ext cx="8839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2400" b="0">
                <a:solidFill>
                  <a:srgbClr val="000000"/>
                </a:solidFill>
              </a:rPr>
              <a:t>HSA flexibility</a:t>
            </a:r>
          </a:p>
        </p:txBody>
      </p:sp>
      <p:sp>
        <p:nvSpPr>
          <p:cNvPr id="25608" name="Rectangle 11"/>
          <p:cNvSpPr>
            <a:spLocks noChangeArrowheads="1"/>
          </p:cNvSpPr>
          <p:nvPr/>
        </p:nvSpPr>
        <p:spPr bwMode="auto">
          <a:xfrm>
            <a:off x="576263" y="6096000"/>
            <a:ext cx="4986337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b="0"/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542925" y="6096000"/>
            <a:ext cx="50180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800" b="0">
                <a:solidFill>
                  <a:srgbClr val="000000"/>
                </a:solidFill>
              </a:rPr>
              <a:t>INVESTMENT PRODUCTS: NOT FDIC INSURED ● NO BANK GUARANTEE ● MAY LOSE VALUE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2420C420-8565-4DED-838B-5176F5337110}" type="slidenum">
              <a:rPr lang="en-US" altLang="en-US" sz="1000" b="0"/>
              <a:pPr/>
              <a:t>7</a:t>
            </a:fld>
            <a:endParaRPr lang="en-US" altLang="en-US" sz="1000" b="0">
              <a:solidFill>
                <a:schemeClr val="tx1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For more information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78486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626366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en-US" sz="2400" b="0">
                <a:solidFill>
                  <a:srgbClr val="000000"/>
                </a:solidFill>
              </a:rPr>
              <a:t>To learn more about HSA legislation and IRS guidelines, go to</a:t>
            </a:r>
            <a:r>
              <a:rPr lang="en-US" altLang="en-US" sz="2400" b="0">
                <a:solidFill>
                  <a:srgbClr val="8D6B40"/>
                </a:solidFill>
              </a:rPr>
              <a:t> </a:t>
            </a:r>
            <a:r>
              <a:rPr lang="en-US" altLang="en-US" sz="2400" b="0">
                <a:solidFill>
                  <a:srgbClr val="8D6B40"/>
                </a:solidFill>
                <a:hlinkClick r:id="rId2"/>
              </a:rPr>
              <a:t>www.ustreas.gov</a:t>
            </a:r>
            <a:r>
              <a:rPr lang="en-US" altLang="en-US" sz="2400" b="0">
                <a:solidFill>
                  <a:srgbClr val="8D6B40"/>
                </a:solidFill>
              </a:rPr>
              <a:t> </a:t>
            </a:r>
            <a:r>
              <a:rPr lang="en-US" altLang="en-US" sz="2400" b="0">
                <a:solidFill>
                  <a:srgbClr val="000000"/>
                </a:solidFill>
              </a:rPr>
              <a:t>and select “Health Savings Accounts (HSAs)”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784&quot;&gt;&lt;property id=&quot;20148&quot; value=&quot;5&quot;/&gt;&lt;property id=&quot;20300&quot; value=&quot;Slide 1 - &amp;quot;Title set in &amp;#x0D;&amp;#x0A;Georgia 50pt&amp;quot;&quot;/&gt;&lt;property id=&quot;20307&quot; value=&quot;256&quot;/&gt;&lt;/object&gt;&lt;object type=&quot;3&quot; unique_id=&quot;10785&quot;&gt;&lt;property id=&quot;20148&quot; value=&quot;5&quot;/&gt;&lt;property id=&quot;20300&quot; value=&quot;Slide 2 - &amp;quot;Headline set in Georgia 32pt&amp;quot;&quot;/&gt;&lt;property id=&quot;20307&quot; value=&quot;257&quot;/&gt;&lt;/object&gt;&lt;object type=&quot;3&quot; unique_id=&quot;10786&quot;&gt;&lt;property id=&quot;20148&quot; value=&quot;5&quot;/&gt;&lt;property id=&quot;20300&quot; value=&quot;Slide 3 - &amp;quot;Headline set in Georgia 32pt&amp;#x0D;&amp;#x0A;Sub-Headline set in Verdana 20pt&amp;quot;&quot;/&gt;&lt;property id=&quot;20307&quot; value=&quot;258&quot;/&gt;&lt;/object&gt;&lt;object type=&quot;3&quot; unique_id=&quot;10787&quot;&gt;&lt;property id=&quot;20148&quot; value=&quot;5&quot;/&gt;&lt;property id=&quot;20300&quot; value=&quot;Slide 4 - &amp;quot;Divider text&amp;quot;&quot;/&gt;&lt;property id=&quot;20307&quot; value=&quot;259&quot;/&gt;&lt;/object&gt;&lt;object type=&quot;3&quot; unique_id=&quot;10788&quot;&gt;&lt;property id=&quot;20148&quot; value=&quot;5&quot;/&gt;&lt;property id=&quot;20300&quot; value=&quot;Slide 5 - &amp;quot;Tools&amp;quot;&quot;/&gt;&lt;property id=&quot;20307&quot; value=&quot;260&quot;/&gt;&lt;/object&gt;&lt;object type=&quot;3&quot; unique_id=&quot;10789&quot;&gt;&lt;property id=&quot;20148&quot; value=&quot;5&quot;/&gt;&lt;property id=&quot;20300&quot; value=&quot;Slide 6 - &amp;quot;PowerPoint best practices&amp;quot;&quot;/&gt;&lt;property id=&quot;20307&quot; value=&quot;261&quot;/&gt;&lt;/object&gt;&lt;object type=&quot;3&quot; unique_id=&quot;10790&quot;&gt;&lt;property id=&quot;20148&quot; value=&quot;5&quot;/&gt;&lt;property id=&quot;20300&quot; value=&quot;Slide 7 - &amp;quot;Sample chart page&amp;quot;&quot;/&gt;&lt;property id=&quot;20307&quot; value=&quot;262&quot;/&gt;&lt;/object&gt;&lt;object type=&quot;3&quot; unique_id=&quot;10791&quot;&gt;&lt;property id=&quot;20148&quot; value=&quot;5&quot;/&gt;&lt;property id=&quot;20300&quot; value=&quot;Slide 8 - &amp;quot;Sample table pages&amp;quot;&quot;/&gt;&lt;property id=&quot;20307&quot; value=&quot;263&quot;/&gt;&lt;/object&gt;&lt;object type=&quot;3&quot; unique_id=&quot;10792&quot;&gt;&lt;property id=&quot;20148&quot; value=&quot;5&quot;/&gt;&lt;property id=&quot;20300&quot; value=&quot;Slide 9 - &amp;quot;Copyright/classifications&amp;quot;&quot;/&gt;&lt;property id=&quot;20307&quot; value=&quot;264&quot;/&gt;&lt;/object&gt;&lt;/object&gt;&lt;/object&gt;&lt;/database&gt;"/>
</p:tagLst>
</file>

<file path=ppt/theme/theme1.xml><?xml version="1.0" encoding="utf-8"?>
<a:theme xmlns:a="http://schemas.openxmlformats.org/drawingml/2006/main" name="WFB_Template">
  <a:themeElements>
    <a:clrScheme name="">
      <a:dk1>
        <a:srgbClr val="000000"/>
      </a:dk1>
      <a:lt1>
        <a:srgbClr val="FFFFFF"/>
      </a:lt1>
      <a:dk2>
        <a:srgbClr val="D4002F"/>
      </a:dk2>
      <a:lt2>
        <a:srgbClr val="8E9091"/>
      </a:lt2>
      <a:accent1>
        <a:srgbClr val="688FCF"/>
      </a:accent1>
      <a:accent2>
        <a:srgbClr val="F25316"/>
      </a:accent2>
      <a:accent3>
        <a:srgbClr val="FFFFFF"/>
      </a:accent3>
      <a:accent4>
        <a:srgbClr val="000000"/>
      </a:accent4>
      <a:accent5>
        <a:srgbClr val="B9C6E4"/>
      </a:accent5>
      <a:accent6>
        <a:srgbClr val="DB4A13"/>
      </a:accent6>
      <a:hlink>
        <a:srgbClr val="739600"/>
      </a:hlink>
      <a:folHlink>
        <a:srgbClr val="F28B13"/>
      </a:folHlink>
    </a:clrScheme>
    <a:fontScheme name="WFB_Template">
      <a:majorFont>
        <a:latin typeface="Georgia"/>
        <a:ea typeface="MS PGothic"/>
        <a:cs typeface=""/>
      </a:majorFont>
      <a:minorFont>
        <a:latin typeface="Verdana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626366"/>
            </a:solidFill>
            <a:effectLst/>
            <a:latin typeface="Verdana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626366"/>
            </a:solidFill>
            <a:effectLst/>
            <a:latin typeface="Verdana" pitchFamily="34" charset="0"/>
            <a:ea typeface="MS PGothic" pitchFamily="34" charset="-128"/>
          </a:defRPr>
        </a:defPPr>
      </a:lstStyle>
    </a:lnDef>
  </a:objectDefaults>
  <a:extraClrSchemeLst>
    <a:extraClrScheme>
      <a:clrScheme name="WFB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3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70461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4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F28B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5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A99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6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8D6B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WFB_Template</Template>
  <TotalTime>72</TotalTime>
  <Words>492</Words>
  <Application>Microsoft Office PowerPoint</Application>
  <PresentationFormat>Custom</PresentationFormat>
  <Paragraphs>78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PGothic</vt:lpstr>
      <vt:lpstr>Arial</vt:lpstr>
      <vt:lpstr>Georgia</vt:lpstr>
      <vt:lpstr>Verdana</vt:lpstr>
      <vt:lpstr>Wingdings</vt:lpstr>
      <vt:lpstr>ヒラギノ角ゴ Pro W3</vt:lpstr>
      <vt:lpstr>WFB_Template</vt:lpstr>
      <vt:lpstr>PowerPoint Presentation</vt:lpstr>
      <vt:lpstr>What is an HSA? </vt:lpstr>
      <vt:lpstr>Who is eligible?</vt:lpstr>
      <vt:lpstr>How much can I contribute?</vt:lpstr>
      <vt:lpstr>HSA-qualified medical expenses </vt:lpstr>
      <vt:lpstr>Triple tax savings* </vt:lpstr>
      <vt:lpstr>You are in charge </vt:lpstr>
      <vt:lpstr>For more information</vt:lpstr>
    </vt:vector>
  </TitlesOfParts>
  <Company>Wells Fargo &amp;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set in  Georgia 50pt</dc:title>
  <dc:creator>campr05</dc:creator>
  <dc:description>Wells Fargo Template V1.2</dc:description>
  <cp:lastModifiedBy>Sheldon Jantz</cp:lastModifiedBy>
  <cp:revision>17</cp:revision>
  <cp:lastPrinted>2008-05-08T12:20:13Z</cp:lastPrinted>
  <dcterms:created xsi:type="dcterms:W3CDTF">2009-08-05T19:43:55Z</dcterms:created>
  <dcterms:modified xsi:type="dcterms:W3CDTF">2018-07-30T20:00:09Z</dcterms:modified>
</cp:coreProperties>
</file>